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3"/>
  </p:sldMasterIdLst>
  <p:notesMasterIdLst>
    <p:notesMasterId r:id="rId22"/>
  </p:notesMasterIdLst>
  <p:sldIdLst>
    <p:sldId id="256" r:id="rId4"/>
    <p:sldId id="263" r:id="rId5"/>
    <p:sldId id="257" r:id="rId6"/>
    <p:sldId id="258" r:id="rId7"/>
    <p:sldId id="260" r:id="rId8"/>
    <p:sldId id="265" r:id="rId9"/>
    <p:sldId id="264" r:id="rId10"/>
    <p:sldId id="266" r:id="rId11"/>
    <p:sldId id="267" r:id="rId12"/>
    <p:sldId id="268" r:id="rId13"/>
    <p:sldId id="261" r:id="rId14"/>
    <p:sldId id="269" r:id="rId15"/>
    <p:sldId id="270" r:id="rId16"/>
    <p:sldId id="271" r:id="rId17"/>
    <p:sldId id="272" r:id="rId18"/>
    <p:sldId id="273" r:id="rId19"/>
    <p:sldId id="274" r:id="rId20"/>
    <p:sldId id="275" r:id="rId21"/>
  </p:sldIdLst>
  <p:sldSz cx="12192000" cy="6858000"/>
  <p:notesSz cx="6858000" cy="12192000"/>
  <p:embeddedFontLst>
    <p:embeddedFont>
      <p:font typeface="Montserrat" panose="000005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541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31515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15834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357682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2903087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02953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844140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54647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15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385993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478260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2592938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60795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svg"/><Relationship Id="rId2" Type="http://schemas.openxmlformats.org/officeDocument/2006/relationships/notesSlide" Target="../notesSlides/notesSlide4.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08972"/>
            <a:ext cx="7860907" cy="1284958"/>
          </a:xfrm>
          <a:prstGeom prst="rect">
            <a:avLst/>
          </a:prstGeom>
          <a:noFill/>
        </p:spPr>
        <p:txBody>
          <a:bodyPr wrap="square" lIns="0" tIns="0" rIns="0" bIns="0" rtlCol="0" anchor="t"/>
          <a:lstStyle/>
          <a:p>
            <a:pPr algn="l">
              <a:lnSpc>
                <a:spcPts val="5060"/>
              </a:lnSpc>
              <a:buNone/>
            </a:pPr>
            <a:r>
              <a:rPr lang="en-US" sz="4016" dirty="0">
                <a:solidFill>
                  <a:srgbClr val="FFFFFF"/>
                </a:solidFill>
                <a:latin typeface="Montserrat" pitchFamily="34" charset="0"/>
                <a:ea typeface="Montserrat" pitchFamily="34" charset="-122"/>
                <a:cs typeface="Montserrat" pitchFamily="34" charset="-120"/>
              </a:rPr>
              <a:t>Database Project: Customer Data for Targeting</a:t>
            </a:r>
            <a:endParaRPr lang="en-US" dirty="0"/>
          </a:p>
        </p:txBody>
      </p:sp>
      <p:sp>
        <p:nvSpPr>
          <p:cNvPr id="3" name="Object 2"/>
          <p:cNvSpPr/>
          <p:nvPr/>
        </p:nvSpPr>
        <p:spPr>
          <a:xfrm>
            <a:off x="380905" y="6306280"/>
            <a:ext cx="10684378" cy="201537"/>
          </a:xfrm>
          <a:prstGeom prst="rect">
            <a:avLst/>
          </a:prstGeom>
          <a:noFill/>
        </p:spPr>
        <p:txBody>
          <a:bodyPr wrap="square" lIns="0" tIns="0" rIns="0" bIns="0" rtlCol="0" anchor="t"/>
          <a:lstStyle/>
          <a:p>
            <a:pPr algn="l">
              <a:lnSpc>
                <a:spcPts val="1588"/>
              </a:lnSpc>
              <a:spcBef>
                <a:spcPts val="96"/>
              </a:spcBef>
              <a:buNone/>
            </a:pPr>
            <a:r>
              <a:rPr lang="en-US" sz="1260" dirty="0">
                <a:solidFill>
                  <a:srgbClr val="FFFFFF"/>
                </a:solidFill>
                <a:latin typeface="Montserrat" pitchFamily="34" charset="0"/>
                <a:ea typeface="Montserrat" pitchFamily="34" charset="-122"/>
                <a:cs typeface="Montserrat" pitchFamily="34" charset="-120"/>
              </a:rPr>
              <a:t>An analysis of customer data and database design to enhance marketing campaigns for banking products and services.</a:t>
            </a:r>
            <a:endParaRPr lang="en-US" dirty="0"/>
          </a:p>
        </p:txBody>
      </p:sp>
      <p:pic>
        <p:nvPicPr>
          <p:cNvPr id="4" name="Object 3" descr="preencoded.png"/>
          <p:cNvPicPr>
            <a:picLocks noChangeAspect="1"/>
          </p:cNvPicPr>
          <p:nvPr/>
        </p:nvPicPr>
        <p:blipFill>
          <a:blip r:embed="rId3"/>
          <a:srcRect t="20593" b="20593"/>
          <a:stretch/>
        </p:blipFill>
        <p:spPr>
          <a:xfrm>
            <a:off x="0" y="0"/>
            <a:ext cx="12188952" cy="4761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Query Writing (Scan Query)</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160" dirty="0">
                <a:latin typeface="Montserrat" pitchFamily="34" charset="0"/>
                <a:ea typeface="Montserrat" pitchFamily="34" charset="-122"/>
                <a:cs typeface="Montserrat" pitchFamily="34" charset="-120"/>
              </a:rPr>
              <a:t>Scan Query </a:t>
            </a:r>
          </a:p>
          <a:p>
            <a:pPr algn="l">
              <a:lnSpc>
                <a:spcPts val="2722"/>
              </a:lnSpc>
              <a:buSzPct val="100000"/>
            </a:pPr>
            <a:endParaRPr lang="en-US" sz="2160" dirty="0">
              <a:latin typeface="Montserrat" pitchFamily="34" charset="0"/>
              <a:ea typeface="Montserrat" pitchFamily="34" charset="-122"/>
              <a:cs typeface="Montserrat" pitchFamily="34" charset="-120"/>
            </a:endParaRPr>
          </a:p>
          <a:p>
            <a:pPr algn="l">
              <a:lnSpc>
                <a:spcPts val="2722"/>
              </a:lnSpc>
              <a:buSzPct val="100000"/>
            </a:pPr>
            <a:r>
              <a:rPr lang="en-US" sz="1380" dirty="0">
                <a:latin typeface="Montserrat" pitchFamily="34" charset="0"/>
                <a:ea typeface="Montserrat" pitchFamily="34" charset="-122"/>
                <a:cs typeface="Montserrat" pitchFamily="34" charset="-120"/>
              </a:rPr>
              <a:t>The last query we ran was a ran query. This query performs a full table scan to aggregate the number of customers contacted per month using COUNT(*). The GROUP BY MONTH clause then groups the customer data by month. This can provide useful information on how productive the sales team from the bank has been throughout the months of each year. The result can also imply the seasonal/monthly fluctuation in the number of customers called. The </a:t>
            </a:r>
            <a:r>
              <a:rPr lang="en-US" sz="1380" dirty="0" err="1">
                <a:latin typeface="Montserrat" pitchFamily="34" charset="0"/>
                <a:ea typeface="Montserrat" pitchFamily="34" charset="-122"/>
                <a:cs typeface="Montserrat" pitchFamily="34" charset="-120"/>
              </a:rPr>
              <a:t>Autotrace</a:t>
            </a:r>
            <a:r>
              <a:rPr lang="en-US" sz="1380" dirty="0">
                <a:latin typeface="Montserrat" pitchFamily="34" charset="0"/>
                <a:ea typeface="Montserrat" pitchFamily="34" charset="-122"/>
                <a:cs typeface="Montserrat" pitchFamily="34" charset="-120"/>
              </a:rPr>
              <a:t> result shows a also high consistent gets of 861 from this query execution.</a:t>
            </a:r>
            <a:endParaRPr lang="en-US" sz="1380" dirty="0">
              <a:latin typeface="Montserrat" pitchFamily="34" charset="0"/>
            </a:endParaRPr>
          </a:p>
        </p:txBody>
      </p:sp>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2192908"/>
          </a:xfrm>
          <a:prstGeom prst="rect">
            <a:avLst/>
          </a:prstGeom>
          <a:noFill/>
        </p:spPr>
        <p:txBody>
          <a:bodyPr wrap="square">
            <a:spAutoFit/>
          </a:bodyPr>
          <a:lstStyle/>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SCAN QUERY (WITHOUT INDEX)</a:t>
            </a: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SELECT MONTH, COUNT(*) AS CUSTOMERS_CONTACTED </a:t>
            </a: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FROM CUSTOMERS</a:t>
            </a: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GROUP BY MONTH;</a:t>
            </a:r>
          </a:p>
        </p:txBody>
      </p:sp>
      <p:pic>
        <p:nvPicPr>
          <p:cNvPr id="8" name="Picture 7">
            <a:extLst>
              <a:ext uri="{FF2B5EF4-FFF2-40B4-BE49-F238E27FC236}">
                <a16:creationId xmlns:a16="http://schemas.microsoft.com/office/drawing/2014/main" id="{DC9DB384-5843-47A2-91DE-6A45244C75EA}"/>
              </a:ext>
            </a:extLst>
          </p:cNvPr>
          <p:cNvPicPr/>
          <p:nvPr/>
        </p:nvPicPr>
        <p:blipFill rotWithShape="1">
          <a:blip r:embed="rId3">
            <a:extLst>
              <a:ext uri="{28A0092B-C50C-407E-A947-70E740481C1C}">
                <a14:useLocalDpi xmlns:a14="http://schemas.microsoft.com/office/drawing/2010/main" val="0"/>
              </a:ext>
            </a:extLst>
          </a:blip>
          <a:srcRect t="54187"/>
          <a:stretch/>
        </p:blipFill>
        <p:spPr bwMode="auto">
          <a:xfrm>
            <a:off x="219969" y="3428999"/>
            <a:ext cx="5944235" cy="21929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223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Performance Tuning</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10" y="2545813"/>
            <a:ext cx="3894751" cy="1209373"/>
          </a:xfrm>
          <a:prstGeom prst="rect">
            <a:avLst/>
          </a:prstGeom>
        </p:spPr>
      </p:pic>
      <p:sp>
        <p:nvSpPr>
          <p:cNvPr id="4" name="Object 3"/>
          <p:cNvSpPr/>
          <p:nvPr/>
        </p:nvSpPr>
        <p:spPr>
          <a:xfrm>
            <a:off x="506287" y="3032716"/>
            <a:ext cx="3526516"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Partitioning</a:t>
            </a:r>
            <a:endParaRPr lang="en-US" dirty="0"/>
          </a:p>
        </p:txBody>
      </p:sp>
      <p:sp>
        <p:nvSpPr>
          <p:cNvPr id="5" name="Object 4"/>
          <p:cNvSpPr/>
          <p:nvPr/>
        </p:nvSpPr>
        <p:spPr>
          <a:xfrm>
            <a:off x="761810" y="3882907"/>
            <a:ext cx="3526516" cy="1279751"/>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We partitioned the large CUSTOMERS table by RANGE on the AGE column into 6 partitions. This allowed queries targeting specific age ranges to scan fewer partitions, reducing I/O and improving performance.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8661" y="2545813"/>
            <a:ext cx="3894751" cy="1209373"/>
          </a:xfrm>
          <a:prstGeom prst="rect">
            <a:avLst/>
          </a:prstGeom>
        </p:spPr>
      </p:pic>
      <p:sp>
        <p:nvSpPr>
          <p:cNvPr id="7" name="Object 6"/>
          <p:cNvSpPr/>
          <p:nvPr/>
        </p:nvSpPr>
        <p:spPr>
          <a:xfrm>
            <a:off x="4488329" y="3032716"/>
            <a:ext cx="3212269"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Indexing</a:t>
            </a:r>
            <a:endParaRPr lang="en-US" dirty="0"/>
          </a:p>
        </p:txBody>
      </p:sp>
      <p:sp>
        <p:nvSpPr>
          <p:cNvPr id="8" name="Object 7"/>
          <p:cNvSpPr/>
          <p:nvPr/>
        </p:nvSpPr>
        <p:spPr>
          <a:xfrm>
            <a:off x="4443889" y="3882907"/>
            <a:ext cx="3526516" cy="1493042"/>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We created B-tree indexes on the MONTH and BALANCE columns of the CUSTOMERS table. Indexing facilitated faster data retrieval by utilizing index structures, significantly reducing consistent gets and execution times for queries involving indexed columns.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0719" y="2545813"/>
            <a:ext cx="3894751" cy="1209373"/>
          </a:xfrm>
          <a:prstGeom prst="rect">
            <a:avLst/>
          </a:prstGeom>
        </p:spPr>
      </p:pic>
      <p:sp>
        <p:nvSpPr>
          <p:cNvPr id="10" name="Object 9"/>
          <p:cNvSpPr/>
          <p:nvPr/>
        </p:nvSpPr>
        <p:spPr>
          <a:xfrm>
            <a:off x="8170408" y="3032716"/>
            <a:ext cx="3212269"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Parallelism</a:t>
            </a:r>
            <a:endParaRPr lang="en-US" dirty="0"/>
          </a:p>
        </p:txBody>
      </p:sp>
      <p:sp>
        <p:nvSpPr>
          <p:cNvPr id="11" name="Object 10"/>
          <p:cNvSpPr/>
          <p:nvPr/>
        </p:nvSpPr>
        <p:spPr>
          <a:xfrm>
            <a:off x="8125968" y="3882907"/>
            <a:ext cx="3526516" cy="1279751"/>
          </a:xfrm>
          <a:prstGeom prst="rect">
            <a:avLst/>
          </a:prstGeom>
          <a:noFill/>
        </p:spPr>
        <p:txBody>
          <a:bodyPr wrap="square" lIns="0" tIns="0" rIns="0" bIns="0" rtlCol="0" anchor="t"/>
          <a:lstStyle/>
          <a:p>
            <a:pPr algn="l">
              <a:lnSpc>
                <a:spcPts val="1680"/>
              </a:lnSpc>
              <a:buNone/>
            </a:pPr>
            <a:r>
              <a:rPr lang="en-US" sz="1200" dirty="0">
                <a:solidFill>
                  <a:srgbClr val="FFFFFF">
                    <a:alpha val="90000"/>
                  </a:srgbClr>
                </a:solidFill>
                <a:latin typeface="Montserrat" pitchFamily="34" charset="0"/>
                <a:ea typeface="Montserrat" pitchFamily="34" charset="-122"/>
                <a:cs typeface="Montserrat" pitchFamily="34" charset="-120"/>
              </a:rPr>
              <a:t>We enabled parallel execution by setting the PARALLEL degree of the CUSTOMERS table to 4. This allowed complex queries to be divided and processed simultaneously across multiple CPUs, marginally </a:t>
            </a:r>
            <a:r>
              <a:rPr lang="en-US" altLang="zh-CN" sz="1200" dirty="0">
                <a:solidFill>
                  <a:srgbClr val="FFFFFF">
                    <a:alpha val="90000"/>
                  </a:srgbClr>
                </a:solidFill>
                <a:latin typeface="Montserrat" pitchFamily="34" charset="0"/>
                <a:ea typeface="Montserrat" pitchFamily="34" charset="-122"/>
                <a:cs typeface="Montserrat" pitchFamily="34" charset="-120"/>
              </a:rPr>
              <a:t>reducing</a:t>
            </a:r>
            <a:r>
              <a:rPr lang="en-US" sz="1200" dirty="0">
                <a:solidFill>
                  <a:srgbClr val="FFFFFF">
                    <a:alpha val="90000"/>
                  </a:srgbClr>
                </a:solidFill>
                <a:latin typeface="Montserrat" pitchFamily="34" charset="0"/>
                <a:ea typeface="Montserrat" pitchFamily="34" charset="-122"/>
                <a:cs typeface="Montserrat" pitchFamily="34" charset="-120"/>
              </a:rPr>
              <a:t> response times.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Performance Tuning (Partitioning)</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000" b="1" dirty="0">
                <a:latin typeface="Montserrat" pitchFamily="34" charset="0"/>
                <a:ea typeface="Montserrat" pitchFamily="34" charset="-122"/>
                <a:cs typeface="Montserrat" pitchFamily="34" charset="-120"/>
              </a:rPr>
              <a:t>Partitioning</a:t>
            </a:r>
          </a:p>
          <a:p>
            <a:pPr algn="l">
              <a:lnSpc>
                <a:spcPts val="2722"/>
              </a:lnSpc>
              <a:buSzPct val="100000"/>
            </a:pPr>
            <a:r>
              <a:rPr lang="en-US" sz="1400" dirty="0">
                <a:latin typeface="Montserrat" pitchFamily="34" charset="0"/>
                <a:ea typeface="Montserrat" pitchFamily="34" charset="-122"/>
                <a:cs typeface="Montserrat" pitchFamily="34" charset="-120"/>
              </a:rPr>
              <a:t>Partitioning involves dividing large tables or indexes into smaller segments called partitions that can be stored in different file groups. Partitioning uses specific criteria such as range, list, or hash. This method can enhance query performance by enabling parallelism and allowing queries to target specific partitions, reducing the amount of data scanned for operations. Additionally, partitioning can enhance availability and scalability by enabling more efficient data distribution and management across multiple storage devices or servers.</a:t>
            </a:r>
          </a:p>
          <a:p>
            <a:pPr algn="l">
              <a:lnSpc>
                <a:spcPts val="2722"/>
              </a:lnSpc>
              <a:buSzPct val="100000"/>
            </a:pPr>
            <a:r>
              <a:rPr lang="en-US" sz="1400" dirty="0">
                <a:latin typeface="Montserrat" pitchFamily="34" charset="0"/>
              </a:rPr>
              <a:t>By implementing partitioning, we aim to improve the performance and manageability of the database. </a:t>
            </a:r>
          </a:p>
        </p:txBody>
      </p:sp>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3162404"/>
          </a:xfrm>
          <a:prstGeom prst="rect">
            <a:avLst/>
          </a:prstGeom>
          <a:noFill/>
        </p:spPr>
        <p:txBody>
          <a:bodyPr wrap="square">
            <a:spAutoFit/>
          </a:bodyPr>
          <a:lstStyle/>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the customers table</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PARTITION BY RANGE (age)</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p1 VALUES less than (30),</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p2 VALUES less than (35),</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p3 VALUES less than (40),</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p4 VALUES less than (45),</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p5 VALUES less than (50),</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PARTITION p6 VALUES less than (95)</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r>
              <a:rPr lang="en-US" sz="1050" cap="small" dirty="0">
                <a:solidFill>
                  <a:srgbClr val="5A5A5A"/>
                </a:solidFill>
                <a:effectLst/>
                <a:latin typeface="Courier New" panose="02070309020205020404" pitchFamily="49" charset="0"/>
                <a:ea typeface="Calibri" panose="020F0502020204030204" pitchFamily="34" charset="0"/>
              </a:rPr>
              <a:t>    ); </a:t>
            </a:r>
            <a:endParaRPr lang="en-US" sz="105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E30DF112-5794-4131-9F2F-4FC654DCE241}"/>
              </a:ext>
            </a:extLst>
          </p:cNvPr>
          <p:cNvPicPr/>
          <p:nvPr/>
        </p:nvPicPr>
        <p:blipFill rotWithShape="1">
          <a:blip r:embed="rId3">
            <a:extLst>
              <a:ext uri="{28A0092B-C50C-407E-A947-70E740481C1C}">
                <a14:useLocalDpi xmlns:a14="http://schemas.microsoft.com/office/drawing/2010/main" val="0"/>
              </a:ext>
            </a:extLst>
          </a:blip>
          <a:srcRect b="20744"/>
          <a:stretch/>
        </p:blipFill>
        <p:spPr bwMode="auto">
          <a:xfrm>
            <a:off x="370263" y="4213802"/>
            <a:ext cx="5798820" cy="20129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2436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Performance Tuning (Partitioning)</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000" b="1" dirty="0">
                <a:latin typeface="Montserrat" pitchFamily="34" charset="0"/>
                <a:ea typeface="Montserrat" pitchFamily="34" charset="-122"/>
                <a:cs typeface="Montserrat" pitchFamily="34" charset="-120"/>
              </a:rPr>
              <a:t>Partitioning</a:t>
            </a:r>
          </a:p>
          <a:p>
            <a:pPr algn="l">
              <a:lnSpc>
                <a:spcPts val="2722"/>
              </a:lnSpc>
              <a:buSzPct val="100000"/>
            </a:pPr>
            <a:r>
              <a:rPr lang="en-US" sz="1400" dirty="0">
                <a:latin typeface="Montserrat" pitchFamily="34" charset="0"/>
                <a:ea typeface="Montserrat" pitchFamily="34" charset="-122"/>
                <a:cs typeface="Montserrat" pitchFamily="34" charset="-120"/>
              </a:rPr>
              <a:t>The PARTITION BY RANGE (AGE) below was included when we deployed the CREATE TABLE CUSTOMERS code. This technique will divide the CUSTOMERS entity into 6 smaller partitions specified by their age. We chose range partitioning over list or hash because it is the best fit for the sequential AGE values, as well as the fact that it allows new data entries to be automatically placed into the age-based partition with ease. In order to evaluate the improvement in performance, we ran the query left before and after partitioning.</a:t>
            </a:r>
            <a:endParaRPr lang="en-US" sz="1400" dirty="0">
              <a:latin typeface="Montserrat" pitchFamily="34" charset="0"/>
            </a:endParaRPr>
          </a:p>
        </p:txBody>
      </p:sp>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1892826"/>
          </a:xfrm>
          <a:prstGeom prst="rect">
            <a:avLst/>
          </a:prstGeom>
          <a:noFill/>
        </p:spPr>
        <p:txBody>
          <a:bodyPr wrap="square">
            <a:spAutoFit/>
          </a:bodyPr>
          <a:lstStyle/>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Query to test database performance with partitioning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SELECT </a:t>
            </a:r>
            <a:r>
              <a:rPr lang="en-US" sz="1200" cap="small" dirty="0" err="1">
                <a:solidFill>
                  <a:srgbClr val="5A5A5A"/>
                </a:solidFill>
                <a:effectLst/>
                <a:latin typeface="Courier New" panose="02070309020205020404" pitchFamily="49" charset="0"/>
                <a:ea typeface="Calibri" panose="020F0502020204030204" pitchFamily="34" charset="0"/>
                <a:cs typeface="Arial" panose="020B0604020202020204" pitchFamily="34" charset="0"/>
              </a:rPr>
              <a:t>customer_id</a:t>
            </a: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results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FROM customers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WHERE age = 35;</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D1596D-08A9-4B98-A5DF-C3E6A1D90FF4}"/>
              </a:ext>
            </a:extLst>
          </p:cNvPr>
          <p:cNvPicPr/>
          <p:nvPr/>
        </p:nvPicPr>
        <p:blipFill rotWithShape="1">
          <a:blip r:embed="rId3">
            <a:extLst>
              <a:ext uri="{28A0092B-C50C-407E-A947-70E740481C1C}">
                <a14:useLocalDpi xmlns:a14="http://schemas.microsoft.com/office/drawing/2010/main" val="0"/>
              </a:ext>
            </a:extLst>
          </a:blip>
          <a:srcRect t="63179"/>
          <a:stretch/>
        </p:blipFill>
        <p:spPr bwMode="auto">
          <a:xfrm>
            <a:off x="253218" y="2894883"/>
            <a:ext cx="5944235" cy="131508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DC3B94E-2FAC-42E5-A084-71E522B98F90}"/>
              </a:ext>
            </a:extLst>
          </p:cNvPr>
          <p:cNvPicPr/>
          <p:nvPr/>
        </p:nvPicPr>
        <p:blipFill rotWithShape="1">
          <a:blip r:embed="rId4">
            <a:extLst>
              <a:ext uri="{28A0092B-C50C-407E-A947-70E740481C1C}">
                <a14:useLocalDpi xmlns:a14="http://schemas.microsoft.com/office/drawing/2010/main" val="0"/>
              </a:ext>
            </a:extLst>
          </a:blip>
          <a:srcRect t="62843"/>
          <a:stretch/>
        </p:blipFill>
        <p:spPr bwMode="auto">
          <a:xfrm>
            <a:off x="253219" y="4877377"/>
            <a:ext cx="5944235" cy="12928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708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Performance Tuning (Indexing)</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000" b="1" dirty="0">
                <a:latin typeface="Montserrat" pitchFamily="34" charset="0"/>
                <a:ea typeface="Montserrat" pitchFamily="34" charset="-122"/>
                <a:cs typeface="Montserrat" pitchFamily="34" charset="-120"/>
              </a:rPr>
              <a:t>Indexing</a:t>
            </a:r>
          </a:p>
          <a:p>
            <a:pPr algn="l">
              <a:lnSpc>
                <a:spcPts val="2722"/>
              </a:lnSpc>
              <a:buSzPct val="100000"/>
            </a:pPr>
            <a:r>
              <a:rPr lang="en-US" sz="1400" dirty="0">
                <a:latin typeface="Montserrat" pitchFamily="34" charset="0"/>
                <a:ea typeface="Montserrat" pitchFamily="34" charset="-122"/>
                <a:cs typeface="Montserrat" pitchFamily="34" charset="-120"/>
              </a:rPr>
              <a:t>The second performance tuning technique we applied is indexing. Indexing improves database performance by facilitating quick data retrieval and efficient query processing. When we set indexes on specific columns in a database table, we essentially create a data structure that allows the database management system to locate rows quickly using the indexed column values. </a:t>
            </a:r>
            <a:endParaRPr lang="en-US" sz="1400" dirty="0">
              <a:latin typeface="Montserrat" pitchFamily="34" charset="0"/>
            </a:endParaRPr>
          </a:p>
        </p:txBody>
      </p:sp>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1154162"/>
          </a:xfrm>
          <a:prstGeom prst="rect">
            <a:avLst/>
          </a:prstGeom>
          <a:noFill/>
        </p:spPr>
        <p:txBody>
          <a:bodyPr wrap="square">
            <a:spAutoFit/>
          </a:bodyPr>
          <a:lstStyle/>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Create indexes on the customer entity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CREATE INDEX </a:t>
            </a:r>
            <a:r>
              <a:rPr lang="en-US" sz="1200" cap="small" dirty="0" err="1">
                <a:solidFill>
                  <a:srgbClr val="5A5A5A"/>
                </a:solidFill>
                <a:effectLst/>
                <a:latin typeface="Courier New" panose="02070309020205020404" pitchFamily="49" charset="0"/>
                <a:ea typeface="Calibri" panose="020F0502020204030204" pitchFamily="34" charset="0"/>
                <a:cs typeface="Arial" panose="020B0604020202020204" pitchFamily="34" charset="0"/>
              </a:rPr>
              <a:t>month_btree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ON customers(month);</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2591A67-E103-4863-8069-AE755B0D3489}"/>
              </a:ext>
            </a:extLst>
          </p:cNvPr>
          <p:cNvPicPr/>
          <p:nvPr/>
        </p:nvPicPr>
        <p:blipFill rotWithShape="1">
          <a:blip r:embed="rId3">
            <a:extLst>
              <a:ext uri="{28A0092B-C50C-407E-A947-70E740481C1C}">
                <a14:useLocalDpi xmlns:a14="http://schemas.microsoft.com/office/drawing/2010/main" val="0"/>
              </a:ext>
            </a:extLst>
          </a:blip>
          <a:srcRect t="54513"/>
          <a:stretch/>
        </p:blipFill>
        <p:spPr bwMode="auto">
          <a:xfrm>
            <a:off x="231051" y="2172512"/>
            <a:ext cx="5944235" cy="1600200"/>
          </a:xfrm>
          <a:prstGeom prst="rect">
            <a:avLst/>
          </a:prstGeom>
          <a:noFill/>
          <a:ln>
            <a:noFill/>
          </a:ln>
          <a:extLst>
            <a:ext uri="{53640926-AAD7-44D8-BBD7-CCE9431645EC}">
              <a14:shadowObscured xmlns:a14="http://schemas.microsoft.com/office/drawing/2010/main"/>
            </a:ext>
          </a:extLst>
        </p:spPr>
      </p:pic>
      <p:sp>
        <p:nvSpPr>
          <p:cNvPr id="11" name="Object 3">
            <a:extLst>
              <a:ext uri="{FF2B5EF4-FFF2-40B4-BE49-F238E27FC236}">
                <a16:creationId xmlns:a16="http://schemas.microsoft.com/office/drawing/2014/main" id="{08F76556-458D-41DD-87FF-70899C271161}"/>
              </a:ext>
            </a:extLst>
          </p:cNvPr>
          <p:cNvSpPr/>
          <p:nvPr/>
        </p:nvSpPr>
        <p:spPr>
          <a:xfrm>
            <a:off x="231053" y="3902611"/>
            <a:ext cx="5446938" cy="401619"/>
          </a:xfrm>
          <a:prstGeom prst="rect">
            <a:avLst/>
          </a:prstGeom>
          <a:noFill/>
        </p:spPr>
        <p:txBody>
          <a:bodyPr wrap="square" lIns="0" tIns="0" rIns="0" bIns="0" rtlCol="0" anchor="t"/>
          <a:lstStyle/>
          <a:p>
            <a:pPr algn="l">
              <a:lnSpc>
                <a:spcPts val="2722"/>
              </a:lnSpc>
              <a:buSzPct val="100000"/>
            </a:pPr>
            <a:r>
              <a:rPr lang="en-US" sz="1200" b="1" dirty="0">
                <a:latin typeface="Montserrat" pitchFamily="34" charset="0"/>
                <a:ea typeface="Montserrat" pitchFamily="34" charset="-122"/>
                <a:cs typeface="Montserrat" pitchFamily="34" charset="-120"/>
              </a:rPr>
              <a:t>Point Query with Indexed Column</a:t>
            </a:r>
            <a:endParaRPr lang="en-US" sz="1000" dirty="0">
              <a:latin typeface="Montserrat" pitchFamily="34" charset="0"/>
            </a:endParaRPr>
          </a:p>
        </p:txBody>
      </p:sp>
      <p:pic>
        <p:nvPicPr>
          <p:cNvPr id="12" name="Picture 11">
            <a:extLst>
              <a:ext uri="{FF2B5EF4-FFF2-40B4-BE49-F238E27FC236}">
                <a16:creationId xmlns:a16="http://schemas.microsoft.com/office/drawing/2014/main" id="{5AE8C374-2078-4BA1-A3A2-C1007F4A5A93}"/>
              </a:ext>
            </a:extLst>
          </p:cNvPr>
          <p:cNvPicPr/>
          <p:nvPr/>
        </p:nvPicPr>
        <p:blipFill rotWithShape="1">
          <a:blip r:embed="rId4">
            <a:extLst>
              <a:ext uri="{28A0092B-C50C-407E-A947-70E740481C1C}">
                <a14:useLocalDpi xmlns:a14="http://schemas.microsoft.com/office/drawing/2010/main" val="0"/>
              </a:ext>
            </a:extLst>
          </a:blip>
          <a:srcRect t="52981"/>
          <a:stretch/>
        </p:blipFill>
        <p:spPr bwMode="auto">
          <a:xfrm>
            <a:off x="231050" y="4434129"/>
            <a:ext cx="5944235" cy="1662430"/>
          </a:xfrm>
          <a:prstGeom prst="rect">
            <a:avLst/>
          </a:prstGeom>
          <a:noFill/>
          <a:ln>
            <a:noFill/>
          </a:ln>
          <a:extLst>
            <a:ext uri="{53640926-AAD7-44D8-BBD7-CCE9431645EC}">
              <a14:shadowObscured xmlns:a14="http://schemas.microsoft.com/office/drawing/2010/main"/>
            </a:ext>
          </a:extLst>
        </p:spPr>
      </p:pic>
      <p:sp>
        <p:nvSpPr>
          <p:cNvPr id="13" name="Object 3">
            <a:extLst>
              <a:ext uri="{FF2B5EF4-FFF2-40B4-BE49-F238E27FC236}">
                <a16:creationId xmlns:a16="http://schemas.microsoft.com/office/drawing/2014/main" id="{98C27C52-8E49-4F4E-A91A-C0A11F4E4041}"/>
              </a:ext>
            </a:extLst>
          </p:cNvPr>
          <p:cNvSpPr/>
          <p:nvPr/>
        </p:nvSpPr>
        <p:spPr>
          <a:xfrm>
            <a:off x="231050" y="6294363"/>
            <a:ext cx="5446938" cy="401619"/>
          </a:xfrm>
          <a:prstGeom prst="rect">
            <a:avLst/>
          </a:prstGeom>
          <a:noFill/>
        </p:spPr>
        <p:txBody>
          <a:bodyPr wrap="square" lIns="0" tIns="0" rIns="0" bIns="0" rtlCol="0" anchor="t"/>
          <a:lstStyle/>
          <a:p>
            <a:pPr algn="l">
              <a:lnSpc>
                <a:spcPts val="2722"/>
              </a:lnSpc>
              <a:buSzPct val="100000"/>
            </a:pPr>
            <a:r>
              <a:rPr lang="en-US" sz="1200" b="1" dirty="0">
                <a:latin typeface="Montserrat" pitchFamily="34" charset="0"/>
                <a:ea typeface="Montserrat" pitchFamily="34" charset="-122"/>
                <a:cs typeface="Montserrat" pitchFamily="34" charset="-120"/>
              </a:rPr>
              <a:t>Range Query with Indexed Column</a:t>
            </a:r>
            <a:endParaRPr lang="en-US" sz="1000" dirty="0">
              <a:latin typeface="Montserrat" pitchFamily="34" charset="0"/>
            </a:endParaRPr>
          </a:p>
        </p:txBody>
      </p:sp>
    </p:spTree>
    <p:extLst>
      <p:ext uri="{BB962C8B-B14F-4D97-AF65-F5344CB8AC3E}">
        <p14:creationId xmlns:p14="http://schemas.microsoft.com/office/powerpoint/2010/main" val="131918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Performance Tuning (Indexing)</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000" b="1" dirty="0">
                <a:latin typeface="Montserrat" pitchFamily="34" charset="0"/>
                <a:ea typeface="Montserrat" pitchFamily="34" charset="-122"/>
                <a:cs typeface="Montserrat" pitchFamily="34" charset="-120"/>
              </a:rPr>
              <a:t>Indexing</a:t>
            </a:r>
          </a:p>
          <a:p>
            <a:pPr algn="l">
              <a:lnSpc>
                <a:spcPts val="2722"/>
              </a:lnSpc>
              <a:buSzPct val="100000"/>
            </a:pPr>
            <a:r>
              <a:rPr lang="en-US" sz="1400" dirty="0">
                <a:latin typeface="Montserrat" pitchFamily="34" charset="0"/>
                <a:ea typeface="Montserrat" pitchFamily="34" charset="-122"/>
                <a:cs typeface="Montserrat" pitchFamily="34" charset="-120"/>
              </a:rPr>
              <a:t>After indexing our database, the performance improves significantly. The point query sees a drastic change in consistent gets as the number goes from 2362 to just 3, as well as the estimate cost. This is because the query uses the indexed column (BALANCE) in its WHERE clause, which helps locate the row much faster than having to execute a full table scan. The range query also returns a lower consistent gets, going down from 540 to 496. The improvement is not as noticeable as seen from the point or scan query, which reports a consistent gets of only 170 compared to 861 without index. As expected, we can see the improvement in performance across all query types, further showing that indexing is effective and necessary for us to achieve an optimal database system.</a:t>
            </a:r>
            <a:endParaRPr lang="en-US" sz="1400" dirty="0">
              <a:latin typeface="Montserrat" pitchFamily="34" charset="0"/>
            </a:endParaRPr>
          </a:p>
        </p:txBody>
      </p:sp>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1154162"/>
          </a:xfrm>
          <a:prstGeom prst="rect">
            <a:avLst/>
          </a:prstGeom>
          <a:noFill/>
        </p:spPr>
        <p:txBody>
          <a:bodyPr wrap="square">
            <a:spAutoFit/>
          </a:bodyPr>
          <a:lstStyle/>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Create indexes on the customer entity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CREATE INDEX </a:t>
            </a:r>
            <a:r>
              <a:rPr lang="en-US" sz="1200" cap="small" dirty="0" err="1">
                <a:solidFill>
                  <a:srgbClr val="5A5A5A"/>
                </a:solidFill>
                <a:effectLst/>
                <a:latin typeface="Courier New" panose="02070309020205020404" pitchFamily="49" charset="0"/>
                <a:ea typeface="Calibri" panose="020F0502020204030204" pitchFamily="34" charset="0"/>
                <a:cs typeface="Arial" panose="020B0604020202020204" pitchFamily="34" charset="0"/>
              </a:rPr>
              <a:t>month_btree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2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ON customers(month);</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Object 3">
            <a:extLst>
              <a:ext uri="{FF2B5EF4-FFF2-40B4-BE49-F238E27FC236}">
                <a16:creationId xmlns:a16="http://schemas.microsoft.com/office/drawing/2014/main" id="{08F76556-458D-41DD-87FF-70899C271161}"/>
              </a:ext>
            </a:extLst>
          </p:cNvPr>
          <p:cNvSpPr/>
          <p:nvPr/>
        </p:nvSpPr>
        <p:spPr>
          <a:xfrm>
            <a:off x="231053" y="3902611"/>
            <a:ext cx="5446938" cy="401619"/>
          </a:xfrm>
          <a:prstGeom prst="rect">
            <a:avLst/>
          </a:prstGeom>
          <a:noFill/>
        </p:spPr>
        <p:txBody>
          <a:bodyPr wrap="square" lIns="0" tIns="0" rIns="0" bIns="0" rtlCol="0" anchor="t"/>
          <a:lstStyle/>
          <a:p>
            <a:pPr algn="l">
              <a:lnSpc>
                <a:spcPts val="2722"/>
              </a:lnSpc>
              <a:buSzPct val="100000"/>
            </a:pPr>
            <a:r>
              <a:rPr lang="en-US" sz="1200" b="1" dirty="0">
                <a:latin typeface="Montserrat" pitchFamily="34" charset="0"/>
                <a:ea typeface="Montserrat" pitchFamily="34" charset="-122"/>
                <a:cs typeface="Montserrat" pitchFamily="34" charset="-120"/>
              </a:rPr>
              <a:t>Scan Query with Indexed Column</a:t>
            </a:r>
            <a:endParaRPr lang="en-US" sz="1000" dirty="0">
              <a:latin typeface="Montserrat" pitchFamily="34" charset="0"/>
            </a:endParaRPr>
          </a:p>
        </p:txBody>
      </p:sp>
      <p:pic>
        <p:nvPicPr>
          <p:cNvPr id="9" name="Picture 8">
            <a:extLst>
              <a:ext uri="{FF2B5EF4-FFF2-40B4-BE49-F238E27FC236}">
                <a16:creationId xmlns:a16="http://schemas.microsoft.com/office/drawing/2014/main" id="{14EA8E9A-23AB-4AFA-8714-0518C6400C6F}"/>
              </a:ext>
            </a:extLst>
          </p:cNvPr>
          <p:cNvPicPr/>
          <p:nvPr/>
        </p:nvPicPr>
        <p:blipFill rotWithShape="1">
          <a:blip r:embed="rId3">
            <a:extLst>
              <a:ext uri="{28A0092B-C50C-407E-A947-70E740481C1C}">
                <a14:useLocalDpi xmlns:a14="http://schemas.microsoft.com/office/drawing/2010/main" val="0"/>
              </a:ext>
            </a:extLst>
          </a:blip>
          <a:srcRect t="53630"/>
          <a:stretch/>
        </p:blipFill>
        <p:spPr bwMode="auto">
          <a:xfrm>
            <a:off x="231053" y="2288441"/>
            <a:ext cx="5944235" cy="16141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7013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 Visualization</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algn="l">
              <a:lnSpc>
                <a:spcPts val="2722"/>
              </a:lnSpc>
              <a:buSzPct val="100000"/>
            </a:pPr>
            <a:r>
              <a:rPr lang="en-US" sz="1400" dirty="0">
                <a:latin typeface="Montserrat" pitchFamily="34" charset="0"/>
                <a:ea typeface="Montserrat" pitchFamily="34" charset="-122"/>
                <a:cs typeface="Montserrat" pitchFamily="34" charset="-120"/>
              </a:rPr>
              <a:t>To generate graphical visualizations like histograms directly within the tool, we imported the data into Python and constructed a figure using the matplotlib package. In the graph above, we used the Customers data and the age column to examine the distribution of the bank’s customers using age groups. Apparently, most of their clients are between 30 and 49 years old, which is understandable because people within this range tend to have more assets for savings and investments. Also, interestingly, between 30 – 49, the number of customers decreases as age increases. Furthermore, people who are 50 and above account for a significant percentage of their customer base.</a:t>
            </a:r>
            <a:endParaRPr lang="en-US" sz="1400" dirty="0">
              <a:latin typeface="Montserrat" pitchFamily="34" charset="0"/>
            </a:endParaRPr>
          </a:p>
        </p:txBody>
      </p:sp>
      <p:pic>
        <p:nvPicPr>
          <p:cNvPr id="8" name="Picture 7">
            <a:extLst>
              <a:ext uri="{FF2B5EF4-FFF2-40B4-BE49-F238E27FC236}">
                <a16:creationId xmlns:a16="http://schemas.microsoft.com/office/drawing/2014/main" id="{020B4DC8-6A7C-40E9-9A58-FBA9349C98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0241" y="1466388"/>
            <a:ext cx="5944235" cy="3548380"/>
          </a:xfrm>
          <a:prstGeom prst="rect">
            <a:avLst/>
          </a:prstGeom>
          <a:noFill/>
        </p:spPr>
      </p:pic>
    </p:spTree>
    <p:extLst>
      <p:ext uri="{BB962C8B-B14F-4D97-AF65-F5344CB8AC3E}">
        <p14:creationId xmlns:p14="http://schemas.microsoft.com/office/powerpoint/2010/main" val="201676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Outlier lookup of Data Mining</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algn="l">
              <a:lnSpc>
                <a:spcPts val="2722"/>
              </a:lnSpc>
              <a:buSzPct val="100000"/>
            </a:pPr>
            <a:r>
              <a:rPr lang="en-US" sz="1400" dirty="0">
                <a:latin typeface="Montserrat" pitchFamily="34" charset="0"/>
                <a:ea typeface="Montserrat" pitchFamily="34" charset="-122"/>
                <a:cs typeface="Montserrat" pitchFamily="34" charset="-120"/>
              </a:rPr>
              <a:t>In statistics, an outlier is a data point that differs significantly from other observations. Basically, any observations that fall outside of three standard deviations from the mean are considered an outlier. Having too many outliers in a data set potentially leads to quality issues, creates unusual patterns, and results in misleading insights in analysis. Therefore, we used python to calculate mean and standard deviation of the customer age, then identify outliers by comparing the data with the 3 standard deviation thresholds. A total number of 330 outliers are detected</a:t>
            </a:r>
            <a:endParaRPr lang="en-US" sz="1400" dirty="0">
              <a:latin typeface="Montserrat" pitchFamily="34" charset="0"/>
            </a:endParaRPr>
          </a:p>
        </p:txBody>
      </p:sp>
      <p:pic>
        <p:nvPicPr>
          <p:cNvPr id="6" name="Picture 5">
            <a:extLst>
              <a:ext uri="{FF2B5EF4-FFF2-40B4-BE49-F238E27FC236}">
                <a16:creationId xmlns:a16="http://schemas.microsoft.com/office/drawing/2014/main" id="{E0F22E43-30B0-4CA8-90EA-B172665D62E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6410" y="1155151"/>
            <a:ext cx="5503459" cy="5217940"/>
          </a:xfrm>
          <a:prstGeom prst="rect">
            <a:avLst/>
          </a:prstGeom>
        </p:spPr>
      </p:pic>
    </p:spTree>
    <p:extLst>
      <p:ext uri="{BB962C8B-B14F-4D97-AF65-F5344CB8AC3E}">
        <p14:creationId xmlns:p14="http://schemas.microsoft.com/office/powerpoint/2010/main" val="251838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C708C-4FF8-40A9-8526-DB3C9572A5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927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marL="0" marR="0" lvl="0" indent="0" algn="ctr" defTabSz="914400" rtl="0" eaLnBrk="1" fontAlgn="auto" latinLnBrk="0" hangingPunct="1">
              <a:lnSpc>
                <a:spcPts val="4016"/>
              </a:lnSpc>
              <a:spcBef>
                <a:spcPts val="0"/>
              </a:spcBef>
              <a:spcAft>
                <a:spcPts val="0"/>
              </a:spcAft>
              <a:buClrTx/>
              <a:buSzTx/>
              <a:buFontTx/>
              <a:buNone/>
              <a:tabLst/>
              <a:defRPr/>
            </a:pPr>
            <a:r>
              <a:rPr kumimoji="0" lang="en-US" sz="3188"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Team Members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Object 3"/>
          <p:cNvSpPr/>
          <p:nvPr/>
        </p:nvSpPr>
        <p:spPr>
          <a:xfrm>
            <a:off x="353527" y="4907720"/>
            <a:ext cx="2697282" cy="230403"/>
          </a:xfrm>
          <a:prstGeom prst="rect">
            <a:avLst/>
          </a:prstGeom>
          <a:noFill/>
        </p:spPr>
        <p:txBody>
          <a:bodyPr wrap="square" lIns="0" tIns="0" rIns="0" bIns="0" rtlCol="0" anchor="t"/>
          <a:lstStyle/>
          <a:p>
            <a:pPr marL="0" marR="0" lvl="0" indent="0" algn="ctr" defTabSz="914400" rtl="0" eaLnBrk="1" fontAlgn="auto" latinLnBrk="0" hangingPunct="1">
              <a:lnSpc>
                <a:spcPts val="1814"/>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Gang Wei</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Object 6"/>
          <p:cNvSpPr/>
          <p:nvPr/>
        </p:nvSpPr>
        <p:spPr>
          <a:xfrm>
            <a:off x="3281732" y="4907720"/>
            <a:ext cx="2697282" cy="230403"/>
          </a:xfrm>
          <a:prstGeom prst="rect">
            <a:avLst/>
          </a:prstGeom>
          <a:noFill/>
        </p:spPr>
        <p:txBody>
          <a:bodyPr wrap="square" lIns="0" tIns="0" rIns="0" bIns="0" rtlCol="0" anchor="t"/>
          <a:lstStyle/>
          <a:p>
            <a:pPr marL="0" marR="0" lvl="0" indent="0" algn="ctr" defTabSz="914400" rtl="0" eaLnBrk="1" fontAlgn="auto" latinLnBrk="0" hangingPunct="1">
              <a:lnSpc>
                <a:spcPts val="1814"/>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Zahid Rahman</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Object 9"/>
          <p:cNvSpPr/>
          <p:nvPr/>
        </p:nvSpPr>
        <p:spPr>
          <a:xfrm>
            <a:off x="6209938" y="4907720"/>
            <a:ext cx="2697282" cy="230403"/>
          </a:xfrm>
          <a:prstGeom prst="rect">
            <a:avLst/>
          </a:prstGeom>
          <a:noFill/>
        </p:spPr>
        <p:txBody>
          <a:bodyPr wrap="square" lIns="0" tIns="0" rIns="0" bIns="0" rtlCol="0" anchor="t"/>
          <a:lstStyle/>
          <a:p>
            <a:pPr marL="0" marR="0" lvl="0" indent="0" algn="ctr" defTabSz="914400" rtl="0" eaLnBrk="1" fontAlgn="auto" latinLnBrk="0" hangingPunct="1">
              <a:lnSpc>
                <a:spcPts val="1814"/>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Asif Imtiaz</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Object 12"/>
          <p:cNvSpPr/>
          <p:nvPr/>
        </p:nvSpPr>
        <p:spPr>
          <a:xfrm>
            <a:off x="9138143" y="4907720"/>
            <a:ext cx="2697282" cy="230403"/>
          </a:xfrm>
          <a:prstGeom prst="rect">
            <a:avLst/>
          </a:prstGeom>
          <a:noFill/>
        </p:spPr>
        <p:txBody>
          <a:bodyPr wrap="square" lIns="0" tIns="0" rIns="0" bIns="0" rtlCol="0" anchor="t"/>
          <a:lstStyle/>
          <a:p>
            <a:pPr marL="0" marR="0" lvl="0" indent="0" algn="ctr" defTabSz="914400" rtl="0" eaLnBrk="1" fontAlgn="auto" latinLnBrk="0" hangingPunct="1">
              <a:lnSpc>
                <a:spcPts val="1814"/>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FFFFFF"/>
                </a:solidFill>
                <a:effectLst/>
                <a:uLnTx/>
                <a:uFillTx/>
                <a:latin typeface="Montserrat" pitchFamily="34" charset="0"/>
                <a:ea typeface="Montserrat" pitchFamily="34" charset="-122"/>
                <a:cs typeface="Montserrat" pitchFamily="34" charset="-120"/>
              </a:rPr>
              <a:t>Long Nguyen</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D37B164A-39CD-4E83-B458-A4CE7FCCE00F}"/>
              </a:ext>
            </a:extLst>
          </p:cNvPr>
          <p:cNvSpPr/>
          <p:nvPr/>
        </p:nvSpPr>
        <p:spPr>
          <a:xfrm>
            <a:off x="665018" y="2637905"/>
            <a:ext cx="1972887" cy="2006139"/>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879EA8-614D-420E-9512-D0CC16DBC4F4}"/>
              </a:ext>
            </a:extLst>
          </p:cNvPr>
          <p:cNvSpPr/>
          <p:nvPr/>
        </p:nvSpPr>
        <p:spPr>
          <a:xfrm>
            <a:off x="3538451" y="2637904"/>
            <a:ext cx="1972887" cy="200613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3AD07E-A1BD-4511-B658-85F30E5EF3F7}"/>
              </a:ext>
            </a:extLst>
          </p:cNvPr>
          <p:cNvSpPr/>
          <p:nvPr/>
        </p:nvSpPr>
        <p:spPr>
          <a:xfrm>
            <a:off x="6467302" y="2630977"/>
            <a:ext cx="1900843" cy="200613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7768911-E106-4285-8F72-3D7998EE0622}"/>
              </a:ext>
            </a:extLst>
          </p:cNvPr>
          <p:cNvSpPr/>
          <p:nvPr/>
        </p:nvSpPr>
        <p:spPr>
          <a:xfrm>
            <a:off x="9396153" y="2630976"/>
            <a:ext cx="1972887" cy="2006139"/>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57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Executive Summary</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7309" y="2089914"/>
            <a:ext cx="818945" cy="837990"/>
          </a:xfrm>
          <a:prstGeom prst="rect">
            <a:avLst/>
          </a:prstGeom>
        </p:spPr>
      </p:pic>
      <p:sp>
        <p:nvSpPr>
          <p:cNvPr id="4" name="Object 3"/>
          <p:cNvSpPr/>
          <p:nvPr/>
        </p:nvSpPr>
        <p:spPr>
          <a:xfrm>
            <a:off x="378048" y="3319823"/>
            <a:ext cx="3624309"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Increasing financial access leads to customer awareness</a:t>
            </a:r>
            <a:endParaRPr lang="en-US" dirty="0"/>
          </a:p>
        </p:txBody>
      </p:sp>
      <p:sp>
        <p:nvSpPr>
          <p:cNvPr id="5" name="Object 4"/>
          <p:cNvSpPr/>
          <p:nvPr/>
        </p:nvSpPr>
        <p:spPr>
          <a:xfrm>
            <a:off x="378048" y="3866555"/>
            <a:ext cx="3624309" cy="1066459"/>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As customers gain access to more financial resources and services, they become increasingly aware of marketing tactics employed by banks and financial institutions.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2306" y="2246141"/>
            <a:ext cx="961784" cy="590402"/>
          </a:xfrm>
          <a:prstGeom prst="rect">
            <a:avLst/>
          </a:prstGeom>
        </p:spPr>
      </p:pic>
      <p:sp>
        <p:nvSpPr>
          <p:cNvPr id="7" name="Object 6"/>
          <p:cNvSpPr/>
          <p:nvPr/>
        </p:nvSpPr>
        <p:spPr>
          <a:xfrm>
            <a:off x="4235185" y="3319823"/>
            <a:ext cx="3718583" cy="460805"/>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Engaging marketing campaigns are challenging</a:t>
            </a:r>
            <a:endParaRPr lang="en-US" dirty="0"/>
          </a:p>
        </p:txBody>
      </p:sp>
      <p:sp>
        <p:nvSpPr>
          <p:cNvPr id="8" name="Object 7"/>
          <p:cNvSpPr/>
          <p:nvPr/>
        </p:nvSpPr>
        <p:spPr>
          <a:xfrm>
            <a:off x="4235185" y="3866555"/>
            <a:ext cx="3718583" cy="853167"/>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Creating marketing campaigns that are engaging and rewarding for customers to attract new clients has become a significant challenge for banks.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7008" y="2112231"/>
            <a:ext cx="809423" cy="809423"/>
          </a:xfrm>
          <a:prstGeom prst="rect">
            <a:avLst/>
          </a:prstGeom>
        </p:spPr>
      </p:pic>
      <p:sp>
        <p:nvSpPr>
          <p:cNvPr id="10" name="Object 9"/>
          <p:cNvSpPr/>
          <p:nvPr/>
        </p:nvSpPr>
        <p:spPr>
          <a:xfrm>
            <a:off x="8113271" y="3319823"/>
            <a:ext cx="3770957" cy="23040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Precise targeting strategy is crucial</a:t>
            </a:r>
            <a:endParaRPr lang="en-US" dirty="0"/>
          </a:p>
        </p:txBody>
      </p:sp>
      <p:sp>
        <p:nvSpPr>
          <p:cNvPr id="11" name="Object 10"/>
          <p:cNvSpPr/>
          <p:nvPr/>
        </p:nvSpPr>
        <p:spPr>
          <a:xfrm>
            <a:off x="8113271" y="3636152"/>
            <a:ext cx="3770957" cy="853167"/>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Banks need to adopt a precise targeting strategy to allocate their resources efficiently and maximize gains from marketing campaigns.</a:t>
            </a:r>
            <a:endParaRPr lang="en-US" dirty="0"/>
          </a:p>
        </p:txBody>
      </p:sp>
      <p:sp>
        <p:nvSpPr>
          <p:cNvPr id="12" name="Object 11"/>
          <p:cNvSpPr/>
          <p:nvPr/>
        </p:nvSpPr>
        <p:spPr>
          <a:xfrm>
            <a:off x="0" y="5637390"/>
            <a:ext cx="12188952" cy="1218895"/>
          </a:xfrm>
          <a:prstGeom prst="rect">
            <a:avLst/>
          </a:prstGeom>
          <a:solidFill>
            <a:srgbClr val="E66922"/>
          </a:solidFill>
        </p:spPr>
        <p:txBody>
          <a:bodyPr/>
          <a:lstStyle/>
          <a:p>
            <a:endParaRPr lang="en-US"/>
          </a:p>
        </p:txBody>
      </p:sp>
      <p:sp>
        <p:nvSpPr>
          <p:cNvPr id="13" name="Object 12"/>
          <p:cNvSpPr/>
          <p:nvPr/>
        </p:nvSpPr>
        <p:spPr>
          <a:xfrm>
            <a:off x="51258" y="5954315"/>
            <a:ext cx="12086435"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Effective utilization of customer data and analytics is essential for banks to develop targeted marketing campaigns that resonate with potential customers and optimize resource allocation.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Database Design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 y="3942364"/>
            <a:ext cx="12207997" cy="38090"/>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9571" y="2804411"/>
            <a:ext cx="9523" cy="1152237"/>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436" y="3894751"/>
            <a:ext cx="114271" cy="114271"/>
          </a:xfrm>
          <a:prstGeom prst="rect">
            <a:avLst/>
          </a:prstGeom>
        </p:spPr>
      </p:pic>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9236" y="3951887"/>
            <a:ext cx="9523" cy="1076056"/>
          </a:xfrm>
          <a:prstGeom prst="rect">
            <a:avLst/>
          </a:prstGeom>
        </p:spPr>
      </p:pic>
      <p:pic>
        <p:nvPicPr>
          <p:cNvPr id="7" name="Object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62099" y="3894751"/>
            <a:ext cx="123794" cy="114271"/>
          </a:xfrm>
          <a:prstGeom prst="rect">
            <a:avLst/>
          </a:prstGeom>
        </p:spPr>
      </p:pic>
      <p:pic>
        <p:nvPicPr>
          <p:cNvPr id="8" name="Object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8807" y="2554157"/>
            <a:ext cx="9523" cy="1399825"/>
          </a:xfrm>
          <a:prstGeom prst="rect">
            <a:avLst/>
          </a:prstGeom>
        </p:spPr>
      </p:pic>
      <p:pic>
        <p:nvPicPr>
          <p:cNvPr id="9" name="Object 8"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1669" y="3894751"/>
            <a:ext cx="123794" cy="114271"/>
          </a:xfrm>
          <a:prstGeom prst="rect">
            <a:avLst/>
          </a:prstGeom>
        </p:spPr>
      </p:pic>
      <p:pic>
        <p:nvPicPr>
          <p:cNvPr id="10" name="Object 9" descr="preencoded.png"/>
          <p:cNvPicPr>
            <a:picLocks noChangeAspect="1"/>
          </p:cNvPicPr>
          <p:nvPr/>
        </p:nvPicPr>
        <p:blipFill>
          <a:blip r:embed="rId5">
            <a:extLst>
              <a:ext uri="{96DAC541-7B7A-43D3-8B79-37D633B846F1}">
                <asvg:svgBlip xmlns:asvg="http://schemas.microsoft.com/office/drawing/2016/SVG/main" r:embed="rId17"/>
              </a:ext>
            </a:extLst>
          </a:blip>
          <a:stretch>
            <a:fillRect/>
          </a:stretch>
        </p:blipFill>
        <p:spPr>
          <a:xfrm>
            <a:off x="7638378" y="3951887"/>
            <a:ext cx="9523" cy="1152237"/>
          </a:xfrm>
          <a:prstGeom prst="rect">
            <a:avLst/>
          </a:prstGeom>
        </p:spPr>
      </p:pic>
      <p:pic>
        <p:nvPicPr>
          <p:cNvPr id="11" name="Object 10"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81240" y="3894751"/>
            <a:ext cx="123794" cy="114271"/>
          </a:xfrm>
          <a:prstGeom prst="rect">
            <a:avLst/>
          </a:prstGeom>
        </p:spPr>
      </p:pic>
      <p:pic>
        <p:nvPicPr>
          <p:cNvPr id="12" name="Object 11" descr="preencoded.png"/>
          <p:cNvPicPr>
            <a:picLocks noChangeAspect="1"/>
          </p:cNvPicPr>
          <p:nvPr/>
        </p:nvPicPr>
        <p:blipFill>
          <a:blip r:embed="rId5">
            <a:extLst>
              <a:ext uri="{96DAC541-7B7A-43D3-8B79-37D633B846F1}">
                <asvg:svgBlip xmlns:asvg="http://schemas.microsoft.com/office/drawing/2016/SVG/main" r:embed="rId20"/>
              </a:ext>
            </a:extLst>
          </a:blip>
          <a:stretch>
            <a:fillRect/>
          </a:stretch>
        </p:blipFill>
        <p:spPr>
          <a:xfrm>
            <a:off x="9548044" y="2804411"/>
            <a:ext cx="9523" cy="1152237"/>
          </a:xfrm>
          <a:prstGeom prst="rect">
            <a:avLst/>
          </a:prstGeom>
        </p:spPr>
      </p:pic>
      <p:pic>
        <p:nvPicPr>
          <p:cNvPr id="13" name="Object 12"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90906" y="3894751"/>
            <a:ext cx="123794" cy="114271"/>
          </a:xfrm>
          <a:prstGeom prst="rect">
            <a:avLst/>
          </a:prstGeom>
        </p:spPr>
      </p:pic>
      <p:sp>
        <p:nvSpPr>
          <p:cNvPr id="14" name="Object 13"/>
          <p:cNvSpPr/>
          <p:nvPr/>
        </p:nvSpPr>
        <p:spPr>
          <a:xfrm>
            <a:off x="1842926" y="2671094"/>
            <a:ext cx="133317" cy="133317"/>
          </a:xfrm>
          <a:prstGeom prst="ellipse">
            <a:avLst/>
          </a:prstGeom>
          <a:solidFill>
            <a:srgbClr val="62A8BB"/>
          </a:solidFill>
        </p:spPr>
        <p:txBody>
          <a:bodyPr/>
          <a:lstStyle/>
          <a:p>
            <a:endParaRPr lang="en-US"/>
          </a:p>
        </p:txBody>
      </p:sp>
      <p:sp>
        <p:nvSpPr>
          <p:cNvPr id="16" name="Object 15"/>
          <p:cNvSpPr/>
          <p:nvPr/>
        </p:nvSpPr>
        <p:spPr>
          <a:xfrm>
            <a:off x="2094671" y="2672836"/>
            <a:ext cx="1958803" cy="853167"/>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Identified CUSTOMERS as the central entity with comprehensive customer information.</a:t>
            </a:r>
            <a:endParaRPr lang="en-US" dirty="0"/>
          </a:p>
        </p:txBody>
      </p:sp>
      <p:sp>
        <p:nvSpPr>
          <p:cNvPr id="17" name="Object 16"/>
          <p:cNvSpPr/>
          <p:nvPr/>
        </p:nvSpPr>
        <p:spPr>
          <a:xfrm>
            <a:off x="3752511" y="5025264"/>
            <a:ext cx="133314" cy="133317"/>
          </a:xfrm>
          <a:prstGeom prst="ellipse">
            <a:avLst/>
          </a:prstGeom>
          <a:solidFill>
            <a:srgbClr val="F0B356"/>
          </a:solidFill>
        </p:spPr>
        <p:txBody>
          <a:bodyPr/>
          <a:lstStyle/>
          <a:p>
            <a:endParaRPr lang="en-US"/>
          </a:p>
        </p:txBody>
      </p:sp>
      <p:sp>
        <p:nvSpPr>
          <p:cNvPr id="19" name="Object 18"/>
          <p:cNvSpPr/>
          <p:nvPr/>
        </p:nvSpPr>
        <p:spPr>
          <a:xfrm>
            <a:off x="3993784" y="5025264"/>
            <a:ext cx="1801679" cy="1066459"/>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Designed supporting entities like MARITAL_STATUS to decode categorical data in CUSTOMERS.</a:t>
            </a:r>
            <a:endParaRPr lang="en-US" dirty="0"/>
          </a:p>
        </p:txBody>
      </p:sp>
      <p:sp>
        <p:nvSpPr>
          <p:cNvPr id="20" name="Object 19"/>
          <p:cNvSpPr/>
          <p:nvPr/>
        </p:nvSpPr>
        <p:spPr>
          <a:xfrm>
            <a:off x="5662088" y="2420828"/>
            <a:ext cx="133320" cy="133317"/>
          </a:xfrm>
          <a:prstGeom prst="ellipse">
            <a:avLst/>
          </a:prstGeom>
          <a:solidFill>
            <a:srgbClr val="E66922"/>
          </a:solidFill>
        </p:spPr>
        <p:txBody>
          <a:bodyPr/>
          <a:lstStyle/>
          <a:p>
            <a:endParaRPr lang="en-US"/>
          </a:p>
        </p:txBody>
      </p:sp>
      <p:sp>
        <p:nvSpPr>
          <p:cNvPr id="22" name="Object 21"/>
          <p:cNvSpPr/>
          <p:nvPr/>
        </p:nvSpPr>
        <p:spPr>
          <a:xfrm>
            <a:off x="5921470" y="2486493"/>
            <a:ext cx="1875004" cy="1066459"/>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Established many-to-one relationships between CUSTOMERS and supporting entities.</a:t>
            </a:r>
            <a:endParaRPr lang="en-US" dirty="0"/>
          </a:p>
        </p:txBody>
      </p:sp>
      <p:sp>
        <p:nvSpPr>
          <p:cNvPr id="23" name="Object 22"/>
          <p:cNvSpPr/>
          <p:nvPr/>
        </p:nvSpPr>
        <p:spPr>
          <a:xfrm>
            <a:off x="7571748" y="5099363"/>
            <a:ext cx="133314" cy="133317"/>
          </a:xfrm>
          <a:prstGeom prst="ellipse">
            <a:avLst/>
          </a:prstGeom>
          <a:solidFill>
            <a:srgbClr val="14558C"/>
          </a:solidFill>
        </p:spPr>
        <p:txBody>
          <a:bodyPr/>
          <a:lstStyle/>
          <a:p>
            <a:endParaRPr lang="en-US"/>
          </a:p>
        </p:txBody>
      </p:sp>
      <p:sp>
        <p:nvSpPr>
          <p:cNvPr id="25" name="Object 24"/>
          <p:cNvSpPr/>
          <p:nvPr/>
        </p:nvSpPr>
        <p:spPr>
          <a:xfrm>
            <a:off x="7800294" y="5238556"/>
            <a:ext cx="1875004" cy="853167"/>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Implemented primary and foreign key constraints for data integrity.</a:t>
            </a:r>
            <a:endParaRPr lang="en-US" dirty="0"/>
          </a:p>
        </p:txBody>
      </p:sp>
      <p:sp>
        <p:nvSpPr>
          <p:cNvPr id="26" name="Object 25"/>
          <p:cNvSpPr/>
          <p:nvPr/>
        </p:nvSpPr>
        <p:spPr>
          <a:xfrm>
            <a:off x="9481330" y="2671094"/>
            <a:ext cx="133314" cy="133317"/>
          </a:xfrm>
          <a:prstGeom prst="ellipse">
            <a:avLst/>
          </a:prstGeom>
          <a:solidFill>
            <a:srgbClr val="62A8BB"/>
          </a:solidFill>
        </p:spPr>
        <p:txBody>
          <a:bodyPr/>
          <a:lstStyle/>
          <a:p>
            <a:endParaRPr lang="en-US"/>
          </a:p>
        </p:txBody>
      </p:sp>
      <p:sp>
        <p:nvSpPr>
          <p:cNvPr id="28" name="Object 27"/>
          <p:cNvSpPr/>
          <p:nvPr/>
        </p:nvSpPr>
        <p:spPr>
          <a:xfrm>
            <a:off x="9709897" y="2737752"/>
            <a:ext cx="1854054" cy="853167"/>
          </a:xfrm>
          <a:prstGeom prst="rect">
            <a:avLst/>
          </a:prstGeom>
          <a:noFill/>
        </p:spPr>
        <p:txBody>
          <a:bodyPr wrap="square" lIns="0" tIns="0" rIns="0" bIns="0" rtlCol="0" anchor="t"/>
          <a:lstStyle/>
          <a:p>
            <a:pPr algn="l">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Normalized tables to eliminate redundancy and enhance query performance.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Database Design (Conceptual Design)</a:t>
            </a:r>
            <a:endParaRPr lang="en-US" sz="3200" dirty="0"/>
          </a:p>
        </p:txBody>
      </p:sp>
      <p:sp>
        <p:nvSpPr>
          <p:cNvPr id="4" name="Object 3"/>
          <p:cNvSpPr/>
          <p:nvPr/>
        </p:nvSpPr>
        <p:spPr>
          <a:xfrm>
            <a:off x="6323721" y="2166851"/>
            <a:ext cx="5446938" cy="2428475"/>
          </a:xfrm>
          <a:prstGeom prst="rect">
            <a:avLst/>
          </a:prstGeom>
          <a:noFill/>
        </p:spPr>
        <p:txBody>
          <a:bodyPr wrap="square" lIns="0" tIns="0" rIns="0" bIns="0" rtlCol="0" anchor="t"/>
          <a:lstStyle/>
          <a:p>
            <a:pPr algn="l">
              <a:lnSpc>
                <a:spcPts val="2722"/>
              </a:lnSpc>
              <a:buSzPct val="100000"/>
            </a:pPr>
            <a:r>
              <a:rPr lang="en-US" dirty="0">
                <a:solidFill>
                  <a:srgbClr val="2A2921"/>
                </a:solidFill>
                <a:latin typeface="Montserrat" pitchFamily="34" charset="0"/>
                <a:ea typeface="Montserrat" pitchFamily="34" charset="-122"/>
                <a:cs typeface="Montserrat" pitchFamily="34" charset="-120"/>
              </a:rPr>
              <a:t>Starting with the ERD, our database centers on the CUSTOMERS entity, containing key customer data. Entities like MARITAL_STATUS clarify categories within CUSTOMERS, such as 'divorced', 'single', and 'married'. Relationships are many-to-one, reflecting each customer having one job, though multiple customers may share the same job.</a:t>
            </a:r>
            <a:endParaRPr lang="en-US" sz="1400" dirty="0"/>
          </a:p>
        </p:txBody>
      </p:sp>
      <p:pic>
        <p:nvPicPr>
          <p:cNvPr id="5" name="Picture 4" descr="A diagram of a company&#10;&#10;Description automatically generated">
            <a:extLst>
              <a:ext uri="{FF2B5EF4-FFF2-40B4-BE49-F238E27FC236}">
                <a16:creationId xmlns:a16="http://schemas.microsoft.com/office/drawing/2014/main" id="{0BF3F723-D712-4B37-BEA1-85EB5D9934A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54376" y="1419225"/>
            <a:ext cx="5062855" cy="4019550"/>
          </a:xfrm>
          <a:prstGeom prst="rect">
            <a:avLst/>
          </a:prstGeom>
        </p:spPr>
      </p:pic>
      <p:sp>
        <p:nvSpPr>
          <p:cNvPr id="6" name="Object 3">
            <a:extLst>
              <a:ext uri="{FF2B5EF4-FFF2-40B4-BE49-F238E27FC236}">
                <a16:creationId xmlns:a16="http://schemas.microsoft.com/office/drawing/2014/main" id="{A1CEC6F3-298B-45A7-81E5-FA036CCFF097}"/>
              </a:ext>
            </a:extLst>
          </p:cNvPr>
          <p:cNvSpPr/>
          <p:nvPr/>
        </p:nvSpPr>
        <p:spPr>
          <a:xfrm>
            <a:off x="2258828" y="5732076"/>
            <a:ext cx="3758403" cy="357447"/>
          </a:xfrm>
          <a:prstGeom prst="rect">
            <a:avLst/>
          </a:prstGeom>
          <a:noFill/>
        </p:spPr>
        <p:txBody>
          <a:bodyPr wrap="square" lIns="0" tIns="0" rIns="0" bIns="0" rtlCol="0" anchor="t"/>
          <a:lstStyle/>
          <a:p>
            <a:pPr algn="l">
              <a:lnSpc>
                <a:spcPts val="2722"/>
              </a:lnSpc>
              <a:buSzPct val="100000"/>
            </a:pPr>
            <a:r>
              <a:rPr lang="en-US" sz="1600" dirty="0">
                <a:solidFill>
                  <a:srgbClr val="2A2921"/>
                </a:solidFill>
                <a:latin typeface="Montserrat" pitchFamily="34" charset="0"/>
                <a:ea typeface="Montserrat" pitchFamily="34" charset="-122"/>
                <a:cs typeface="Montserrat" pitchFamily="34" charset="-120"/>
              </a:rPr>
              <a:t>Conceptual Design </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Database Design (Entity-Relationship Diagram)</a:t>
            </a:r>
            <a:endParaRPr lang="en-US" sz="3200" dirty="0"/>
          </a:p>
        </p:txBody>
      </p:sp>
      <p:pic>
        <p:nvPicPr>
          <p:cNvPr id="6" name="Picture 5" descr="A diagram of a computer&#10;&#10;Description automatically generated">
            <a:extLst>
              <a:ext uri="{FF2B5EF4-FFF2-40B4-BE49-F238E27FC236}">
                <a16:creationId xmlns:a16="http://schemas.microsoft.com/office/drawing/2014/main" id="{6E5124F5-9496-477D-981D-E30CF13BAE4A}"/>
              </a:ext>
            </a:extLst>
          </p:cNvPr>
          <p:cNvPicPr/>
          <p:nvPr/>
        </p:nvPicPr>
        <p:blipFill>
          <a:blip r:embed="rId3"/>
          <a:stretch>
            <a:fillRect/>
          </a:stretch>
        </p:blipFill>
        <p:spPr>
          <a:xfrm>
            <a:off x="336811" y="1018656"/>
            <a:ext cx="5759190" cy="4911089"/>
          </a:xfrm>
          <a:prstGeom prst="rect">
            <a:avLst/>
          </a:prstGeom>
        </p:spPr>
      </p:pic>
      <p:sp>
        <p:nvSpPr>
          <p:cNvPr id="7" name="Object 3">
            <a:extLst>
              <a:ext uri="{FF2B5EF4-FFF2-40B4-BE49-F238E27FC236}">
                <a16:creationId xmlns:a16="http://schemas.microsoft.com/office/drawing/2014/main" id="{D2F475EF-BD86-4689-9A60-125EF0EEA83F}"/>
              </a:ext>
            </a:extLst>
          </p:cNvPr>
          <p:cNvSpPr/>
          <p:nvPr/>
        </p:nvSpPr>
        <p:spPr>
          <a:xfrm>
            <a:off x="6408252" y="1141615"/>
            <a:ext cx="5446938" cy="2428475"/>
          </a:xfrm>
          <a:prstGeom prst="rect">
            <a:avLst/>
          </a:prstGeom>
          <a:noFill/>
        </p:spPr>
        <p:txBody>
          <a:bodyPr wrap="square" lIns="0" tIns="0" rIns="0" bIns="0" rtlCol="0" anchor="t"/>
          <a:lstStyle/>
          <a:p>
            <a:pPr algn="l">
              <a:lnSpc>
                <a:spcPts val="2722"/>
              </a:lnSpc>
              <a:buSzPct val="100000"/>
            </a:pPr>
            <a:r>
              <a:rPr lang="en-US" sz="1600" dirty="0">
                <a:solidFill>
                  <a:srgbClr val="2A2921"/>
                </a:solidFill>
                <a:latin typeface="Montserrat" pitchFamily="34" charset="0"/>
                <a:ea typeface="Montserrat" pitchFamily="34" charset="-122"/>
                <a:cs typeface="Montserrat" pitchFamily="34" charset="-120"/>
              </a:rPr>
              <a:t>We initiated the implementation of the CUSTOMERS table using the CREATE TABLE statement in the data definition language (DDL). Employing various data types, including number, integer, and character, we ensured the inclusion of necessary customer data with NOT NULL integrity constraints. Additionally, we established primary key constraints, such as on CUSTOMER_ID, to enhance table structure, data retrieval, and indexing. Furthermore, we maintained consistency across tables by applying similar structures and integrity constraints, while establishing relationships via foreign key constraints to uphold data quality and reliability.</a:t>
            </a:r>
            <a:endParaRPr lang="en-US" sz="1200" dirty="0"/>
          </a:p>
        </p:txBody>
      </p:sp>
      <p:sp>
        <p:nvSpPr>
          <p:cNvPr id="9" name="Object 3">
            <a:extLst>
              <a:ext uri="{FF2B5EF4-FFF2-40B4-BE49-F238E27FC236}">
                <a16:creationId xmlns:a16="http://schemas.microsoft.com/office/drawing/2014/main" id="{8E4DB1A3-CA56-4E0B-BD53-F866750E9C34}"/>
              </a:ext>
            </a:extLst>
          </p:cNvPr>
          <p:cNvSpPr/>
          <p:nvPr/>
        </p:nvSpPr>
        <p:spPr>
          <a:xfrm>
            <a:off x="880099" y="6089523"/>
            <a:ext cx="3758403" cy="357447"/>
          </a:xfrm>
          <a:prstGeom prst="rect">
            <a:avLst/>
          </a:prstGeom>
          <a:noFill/>
        </p:spPr>
        <p:txBody>
          <a:bodyPr wrap="square" lIns="0" tIns="0" rIns="0" bIns="0" rtlCol="0" anchor="t"/>
          <a:lstStyle/>
          <a:p>
            <a:pPr algn="l">
              <a:lnSpc>
                <a:spcPts val="2722"/>
              </a:lnSpc>
              <a:buSzPct val="100000"/>
            </a:pPr>
            <a:r>
              <a:rPr lang="en-US" sz="1600" dirty="0">
                <a:solidFill>
                  <a:srgbClr val="2A2921"/>
                </a:solidFill>
                <a:latin typeface="Montserrat" pitchFamily="34" charset="0"/>
                <a:ea typeface="Montserrat" pitchFamily="34" charset="-122"/>
                <a:cs typeface="Montserrat" pitchFamily="34" charset="-120"/>
              </a:rPr>
              <a:t>Entity-Relationship Diagram (ERD)</a:t>
            </a:r>
            <a:endParaRPr lang="en-US" sz="1200" dirty="0"/>
          </a:p>
        </p:txBody>
      </p:sp>
    </p:spTree>
    <p:extLst>
      <p:ext uri="{BB962C8B-B14F-4D97-AF65-F5344CB8AC3E}">
        <p14:creationId xmlns:p14="http://schemas.microsoft.com/office/powerpoint/2010/main" val="190448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Query Writing</a:t>
            </a:r>
            <a:endParaRPr lang="en-US" dirty="0"/>
          </a:p>
        </p:txBody>
      </p:sp>
      <p:sp>
        <p:nvSpPr>
          <p:cNvPr id="3" name="Object 2"/>
          <p:cNvSpPr/>
          <p:nvPr/>
        </p:nvSpPr>
        <p:spPr>
          <a:xfrm>
            <a:off x="952262" y="1828800"/>
            <a:ext cx="9804228" cy="3913239"/>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Point Query</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Executed a query to retrieve the customer with the maximum balance, requiring a full table scan and resulting in high consistent gets and cost estimates.</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Range Query</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Queried to select customers contacted in June and July, involving intensive range scans over a large number of rows, leading to significant I/O activities and suboptimal performance.</a:t>
            </a:r>
          </a:p>
          <a:p>
            <a:pPr lvl="1" algn="l">
              <a:lnSpc>
                <a:spcPts val="1932"/>
              </a:lnSpc>
              <a:spcBef>
                <a:spcPts val="404"/>
              </a:spcBef>
              <a:buNone/>
            </a:pPr>
            <a:endParaRPr lang="en-US" sz="1380" dirty="0">
              <a:solidFill>
                <a:srgbClr val="5A5A4C"/>
              </a:solidFill>
              <a:latin typeface="Montserrat" pitchFamily="34" charset="0"/>
              <a:ea typeface="Montserrat" pitchFamily="34" charset="-122"/>
              <a:cs typeface="Montserrat" pitchFamily="34" charset="-120"/>
            </a:endParaRPr>
          </a:p>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Scan Query</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Performed a full table scan to aggregate the number of customers contacted per month, exhibiting high consistent gets due to the lack of indexing or other optimizations.</a:t>
            </a:r>
            <a:endParaRPr lang="en-US" dirty="0"/>
          </a:p>
          <a:p>
            <a:pPr lvl="1" algn="l">
              <a:lnSpc>
                <a:spcPts val="1932"/>
              </a:lnSpc>
              <a:spcBef>
                <a:spcPts val="404"/>
              </a:spcBef>
              <a:buNone/>
            </a:pPr>
            <a:endParaRPr lang="en-US" dirty="0"/>
          </a:p>
        </p:txBody>
      </p:sp>
    </p:spTree>
    <p:extLst>
      <p:ext uri="{BB962C8B-B14F-4D97-AF65-F5344CB8AC3E}">
        <p14:creationId xmlns:p14="http://schemas.microsoft.com/office/powerpoint/2010/main" val="259528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Query Writing (Point Query)</a:t>
            </a:r>
            <a:endParaRPr lang="en-US" dirty="0"/>
          </a:p>
        </p:txBody>
      </p:sp>
      <p:sp>
        <p:nvSpPr>
          <p:cNvPr id="4" name="Object 3"/>
          <p:cNvSpPr/>
          <p:nvPr/>
        </p:nvSpPr>
        <p:spPr>
          <a:xfrm>
            <a:off x="6417932" y="1152861"/>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160" dirty="0">
                <a:latin typeface="Montserrat" pitchFamily="34" charset="0"/>
                <a:ea typeface="Montserrat" pitchFamily="34" charset="-122"/>
                <a:cs typeface="Montserrat" pitchFamily="34" charset="-120"/>
              </a:rPr>
              <a:t>Point Query </a:t>
            </a:r>
          </a:p>
          <a:p>
            <a:pPr algn="l">
              <a:lnSpc>
                <a:spcPts val="2722"/>
              </a:lnSpc>
              <a:buSzPct val="100000"/>
            </a:pPr>
            <a:endParaRPr lang="en-US" sz="2160" dirty="0">
              <a:latin typeface="Montserrat" pitchFamily="34" charset="0"/>
              <a:ea typeface="Montserrat" pitchFamily="34" charset="-122"/>
              <a:cs typeface="Montserrat" pitchFamily="34" charset="-120"/>
            </a:endParaRPr>
          </a:p>
          <a:p>
            <a:pPr algn="l">
              <a:lnSpc>
                <a:spcPts val="2722"/>
              </a:lnSpc>
              <a:buSzPct val="100000"/>
            </a:pPr>
            <a:r>
              <a:rPr lang="en-US" sz="1380" dirty="0">
                <a:latin typeface="Montserrat" pitchFamily="34" charset="0"/>
                <a:ea typeface="Montserrat" pitchFamily="34" charset="-122"/>
                <a:cs typeface="Montserrat" pitchFamily="34" charset="-120"/>
              </a:rPr>
              <a:t>This query consists of two parts. The first part calculates the maximum BALANCE value from the CUSTOMERS table, which returns ‘102127’. The second part retrieves all columns </a:t>
            </a:r>
            <a:r>
              <a:rPr lang="en-US" sz="1380" dirty="0">
                <a:latin typeface="Montserrat" pitchFamily="34" charset="0"/>
              </a:rPr>
              <a:t>for customers whose balance is exactly ‘102127’. </a:t>
            </a:r>
          </a:p>
          <a:p>
            <a:pPr algn="l">
              <a:lnSpc>
                <a:spcPts val="2722"/>
              </a:lnSpc>
              <a:buSzPct val="100000"/>
            </a:pPr>
            <a:r>
              <a:rPr lang="en-US" sz="1380" dirty="0">
                <a:latin typeface="Montserrat" pitchFamily="34" charset="0"/>
              </a:rPr>
              <a:t>Without an index, both queries will require full table scans, resulting in an estimate cost of 426 and consistent gets of 2362, which are slow and not optimal. </a:t>
            </a:r>
          </a:p>
        </p:txBody>
      </p:sp>
      <p:pic>
        <p:nvPicPr>
          <p:cNvPr id="5" name="Picture 4" descr="A screenshot of a computer&#10;&#10;Description automatically generated">
            <a:extLst>
              <a:ext uri="{FF2B5EF4-FFF2-40B4-BE49-F238E27FC236}">
                <a16:creationId xmlns:a16="http://schemas.microsoft.com/office/drawing/2014/main" id="{73D2E620-D8D8-4009-8DF5-3FA11DB23A30}"/>
              </a:ext>
            </a:extLst>
          </p:cNvPr>
          <p:cNvPicPr/>
          <p:nvPr/>
        </p:nvPicPr>
        <p:blipFill rotWithShape="1">
          <a:blip r:embed="rId3" cstate="print">
            <a:extLst>
              <a:ext uri="{28A0092B-C50C-407E-A947-70E740481C1C}">
                <a14:useLocalDpi xmlns:a14="http://schemas.microsoft.com/office/drawing/2010/main" val="0"/>
              </a:ext>
            </a:extLst>
          </a:blip>
          <a:srcRect t="54715"/>
          <a:stretch/>
        </p:blipFill>
        <p:spPr bwMode="auto">
          <a:xfrm>
            <a:off x="270684" y="3207597"/>
            <a:ext cx="5909310" cy="2158857"/>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2192908"/>
          </a:xfrm>
          <a:prstGeom prst="rect">
            <a:avLst/>
          </a:prstGeom>
          <a:noFill/>
        </p:spPr>
        <p:txBody>
          <a:bodyPr wrap="square">
            <a:spAutoFit/>
          </a:bodyPr>
          <a:lstStyle/>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Point query (without index)</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SELECT max(balance) from customers;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SELECT *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FROM customers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WHERE balance = ‘102127’;</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26675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Query Writing (Range Query)</a:t>
            </a:r>
            <a:endParaRPr lang="en-US" dirty="0"/>
          </a:p>
        </p:txBody>
      </p:sp>
      <p:sp>
        <p:nvSpPr>
          <p:cNvPr id="4" name="Object 3"/>
          <p:cNvSpPr/>
          <p:nvPr/>
        </p:nvSpPr>
        <p:spPr>
          <a:xfrm>
            <a:off x="6417932" y="1224905"/>
            <a:ext cx="5446938" cy="4677294"/>
          </a:xfrm>
          <a:prstGeom prst="rect">
            <a:avLst/>
          </a:prstGeom>
          <a:noFill/>
        </p:spPr>
        <p:txBody>
          <a:bodyPr wrap="square" lIns="0" tIns="0" rIns="0" bIns="0" rtlCol="0" anchor="t"/>
          <a:lstStyle/>
          <a:p>
            <a:pPr marL="242900" indent="-242900" algn="l">
              <a:lnSpc>
                <a:spcPts val="2722"/>
              </a:lnSpc>
              <a:buSzPct val="100000"/>
              <a:buChar char="•"/>
            </a:pPr>
            <a:r>
              <a:rPr lang="en-US" sz="2160" dirty="0">
                <a:latin typeface="Montserrat" pitchFamily="34" charset="0"/>
                <a:ea typeface="Montserrat" pitchFamily="34" charset="-122"/>
                <a:cs typeface="Montserrat" pitchFamily="34" charset="-120"/>
              </a:rPr>
              <a:t>Range Query </a:t>
            </a:r>
          </a:p>
          <a:p>
            <a:pPr algn="l">
              <a:lnSpc>
                <a:spcPts val="2722"/>
              </a:lnSpc>
              <a:buSzPct val="100000"/>
            </a:pPr>
            <a:endParaRPr lang="en-US" sz="2160" dirty="0">
              <a:latin typeface="Montserrat" pitchFamily="34" charset="0"/>
              <a:ea typeface="Montserrat" pitchFamily="34" charset="-122"/>
              <a:cs typeface="Montserrat" pitchFamily="34" charset="-120"/>
            </a:endParaRPr>
          </a:p>
          <a:p>
            <a:pPr algn="l">
              <a:lnSpc>
                <a:spcPts val="2722"/>
              </a:lnSpc>
              <a:buSzPct val="100000"/>
            </a:pPr>
            <a:r>
              <a:rPr lang="en-US" sz="1380" dirty="0">
                <a:latin typeface="Montserrat" pitchFamily="34" charset="0"/>
                <a:ea typeface="Montserrat" pitchFamily="34" charset="-122"/>
                <a:cs typeface="Montserrat" pitchFamily="34" charset="-120"/>
              </a:rPr>
              <a:t>The second query we tried to run is a range query, in which we wanted to select all the customers that the bank last contacted in June and July. The idea might be to whom the bank has recently contacted, perhaps to check on their response or incentivize them with a second offer. Since this is an intensive range query over a high number of rows, the query returns cardinality of 2229 and estimate cost of 426. Consistent gets returned is 540, indicating quite a high number of I/O activities during the execution, which can be further improved through indexing.</a:t>
            </a:r>
            <a:endParaRPr lang="en-US" sz="1380" dirty="0">
              <a:latin typeface="Montserrat" pitchFamily="34" charset="0"/>
            </a:endParaRPr>
          </a:p>
        </p:txBody>
      </p:sp>
      <p:sp>
        <p:nvSpPr>
          <p:cNvPr id="7" name="TextBox 6">
            <a:extLst>
              <a:ext uri="{FF2B5EF4-FFF2-40B4-BE49-F238E27FC236}">
                <a16:creationId xmlns:a16="http://schemas.microsoft.com/office/drawing/2014/main" id="{70F2548D-2A72-454C-BDA6-8C2CFED61ED0}"/>
              </a:ext>
            </a:extLst>
          </p:cNvPr>
          <p:cNvSpPr txBox="1"/>
          <p:nvPr/>
        </p:nvSpPr>
        <p:spPr>
          <a:xfrm>
            <a:off x="576349" y="937395"/>
            <a:ext cx="4211782" cy="1762021"/>
          </a:xfrm>
          <a:prstGeom prst="rect">
            <a:avLst/>
          </a:prstGeom>
          <a:noFill/>
        </p:spPr>
        <p:txBody>
          <a:bodyPr wrap="square">
            <a:spAutoFit/>
          </a:bodyPr>
          <a:lstStyle/>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 RANGE QUERY (WITHOUT INDEX)</a:t>
            </a: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SELECT * </a:t>
            </a: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FROM CUSTOMERS</a:t>
            </a:r>
          </a:p>
          <a:p>
            <a:pPr marL="0" marR="0" indent="0">
              <a:lnSpc>
                <a:spcPct val="200000"/>
              </a:lnSpc>
              <a:spcBef>
                <a:spcPts val="0"/>
              </a:spcBef>
              <a:spcAft>
                <a:spcPts val="0"/>
              </a:spcAft>
            </a:pPr>
            <a:r>
              <a:rPr lang="en-US" sz="1400" cap="small" dirty="0">
                <a:solidFill>
                  <a:srgbClr val="5A5A5A"/>
                </a:solidFill>
                <a:effectLst/>
                <a:latin typeface="Courier New" panose="02070309020205020404" pitchFamily="49" charset="0"/>
                <a:ea typeface="Calibri" panose="020F0502020204030204" pitchFamily="34" charset="0"/>
                <a:cs typeface="Arial" panose="020B0604020202020204" pitchFamily="34" charset="0"/>
              </a:rPr>
              <a:t>WHERE MONTH LIKE ‘%JU%’;</a:t>
            </a:r>
          </a:p>
        </p:txBody>
      </p:sp>
      <p:pic>
        <p:nvPicPr>
          <p:cNvPr id="6" name="Picture 5">
            <a:extLst>
              <a:ext uri="{FF2B5EF4-FFF2-40B4-BE49-F238E27FC236}">
                <a16:creationId xmlns:a16="http://schemas.microsoft.com/office/drawing/2014/main" id="{82A2E91B-1BBC-4782-BF6C-054148DE0BBA}"/>
              </a:ext>
            </a:extLst>
          </p:cNvPr>
          <p:cNvPicPr/>
          <p:nvPr/>
        </p:nvPicPr>
        <p:blipFill rotWithShape="1">
          <a:blip r:embed="rId3">
            <a:extLst>
              <a:ext uri="{28A0092B-C50C-407E-A947-70E740481C1C}">
                <a14:useLocalDpi xmlns:a14="http://schemas.microsoft.com/office/drawing/2010/main" val="0"/>
              </a:ext>
            </a:extLst>
          </a:blip>
          <a:srcRect t="53270"/>
          <a:stretch/>
        </p:blipFill>
        <p:spPr bwMode="auto">
          <a:xfrm>
            <a:off x="214428" y="3013305"/>
            <a:ext cx="5944235" cy="219046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7181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67AC1A81066E40BC5C7F1B5E36DB21" ma:contentTypeVersion="12" ma:contentTypeDescription="Create a new document." ma:contentTypeScope="" ma:versionID="685e68fc753b5e2b81379f5a07bf1715">
  <xsd:schema xmlns:xsd="http://www.w3.org/2001/XMLSchema" xmlns:xs="http://www.w3.org/2001/XMLSchema" xmlns:p="http://schemas.microsoft.com/office/2006/metadata/properties" xmlns:ns2="4c604c8a-cbee-466b-ba17-7c05daf21ca3" xmlns:ns3="c8af2eb0-d245-493f-a65e-5bd0487183f0" targetNamespace="http://schemas.microsoft.com/office/2006/metadata/properties" ma:root="true" ma:fieldsID="6e48b33cc61519ef96f603c573f96f42" ns2:_="" ns3:_="">
    <xsd:import namespace="4c604c8a-cbee-466b-ba17-7c05daf21ca3"/>
    <xsd:import namespace="c8af2eb0-d245-493f-a65e-5bd0487183f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604c8a-cbee-466b-ba17-7c05daf21ca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8cfe719-5118-4d43-ba73-4d58e9725e8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8af2eb0-d245-493f-a65e-5bd0487183f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92fd2b0-65f3-481e-806a-afb4947553cd}" ma:internalName="TaxCatchAll" ma:showField="CatchAllData" ma:web="c8af2eb0-d245-493f-a65e-5bd0487183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718538-27B9-479D-B7FE-3B57FBCEF7D0}">
  <ds:schemaRefs>
    <ds:schemaRef ds:uri="http://schemas.microsoft.com/sharepoint/v3/contenttype/forms"/>
  </ds:schemaRefs>
</ds:datastoreItem>
</file>

<file path=customXml/itemProps2.xml><?xml version="1.0" encoding="utf-8"?>
<ds:datastoreItem xmlns:ds="http://schemas.openxmlformats.org/officeDocument/2006/customXml" ds:itemID="{CF9AEF3B-3B60-43AB-9D3B-33C1A5C057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604c8a-cbee-466b-ba17-7c05daf21ca3"/>
    <ds:schemaRef ds:uri="c8af2eb0-d245-493f-a65e-5bd0487183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153</TotalTime>
  <Words>1768</Words>
  <Application>Microsoft Office PowerPoint</Application>
  <PresentationFormat>Widescreen</PresentationFormat>
  <Paragraphs>125</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Montserrat</vt:lpstr>
      <vt:lpstr>Calibri</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 Customer Data for Targeting</dc:title>
  <dc:subject>Database Project Customer Data for Targeting</dc:subject>
  <dc:creator>asifimtiaz@usf.edu</dc:creator>
  <cp:lastModifiedBy>Gang Wei</cp:lastModifiedBy>
  <cp:revision>21</cp:revision>
  <dcterms:created xsi:type="dcterms:W3CDTF">2024-04-27T00:13:43Z</dcterms:created>
  <dcterms:modified xsi:type="dcterms:W3CDTF">2024-04-27T02:57:06Z</dcterms:modified>
</cp:coreProperties>
</file>